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256" r:id="rId2"/>
    <p:sldId id="257" r:id="rId3"/>
    <p:sldId id="261" r:id="rId4"/>
    <p:sldId id="264" r:id="rId5"/>
    <p:sldId id="260" r:id="rId6"/>
    <p:sldId id="282" r:id="rId7"/>
    <p:sldId id="277" r:id="rId8"/>
    <p:sldId id="269" r:id="rId9"/>
    <p:sldId id="272" r:id="rId10"/>
    <p:sldId id="278" r:id="rId11"/>
    <p:sldId id="283" r:id="rId12"/>
    <p:sldId id="270" r:id="rId13"/>
    <p:sldId id="285" r:id="rId14"/>
    <p:sldId id="263" r:id="rId15"/>
    <p:sldId id="279" r:id="rId16"/>
    <p:sldId id="281" r:id="rId17"/>
    <p:sldId id="280" r:id="rId18"/>
    <p:sldId id="287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5B036-B08A-4ACD-BDC1-AD061D74E5E4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9F938-C5B1-4132-94A7-65ACC13C0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C1BF16F-F749-46B8-A104-CBA4A45BF069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C782559-2B61-456E-9B29-C6D427C5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16F-F749-46B8-A104-CBA4A45BF069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2559-2B61-456E-9B29-C6D427C5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16F-F749-46B8-A104-CBA4A45BF069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2559-2B61-456E-9B29-C6D427C5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-92075"/>
            <a:ext cx="8383588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5888" cy="2039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6488" y="1905000"/>
            <a:ext cx="3927475" cy="2039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97338"/>
            <a:ext cx="3925888" cy="204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6488" y="4097338"/>
            <a:ext cx="3927475" cy="204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>
          <a:xfrm>
            <a:off x="838200" y="6245225"/>
            <a:ext cx="1900238" cy="4746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>
          <a:xfrm>
            <a:off x="34290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>
          <a:xfrm>
            <a:off x="6937375" y="6245225"/>
            <a:ext cx="1900238" cy="474663"/>
          </a:xfrm>
        </p:spPr>
        <p:txBody>
          <a:bodyPr/>
          <a:lstStyle>
            <a:lvl1pPr>
              <a:defRPr/>
            </a:lvl1pPr>
          </a:lstStyle>
          <a:p>
            <a:fld id="{BBB448F8-B823-4764-A383-3224DD2449B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1BF16F-F749-46B8-A104-CBA4A45BF069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782559-2B61-456E-9B29-C6D427C53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C1BF16F-F749-46B8-A104-CBA4A45BF069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C782559-2B61-456E-9B29-C6D427C5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16F-F749-46B8-A104-CBA4A45BF069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2559-2B61-456E-9B29-C6D427C53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16F-F749-46B8-A104-CBA4A45BF069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2559-2B61-456E-9B29-C6D427C53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1BF16F-F749-46B8-A104-CBA4A45BF069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782559-2B61-456E-9B29-C6D427C53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16F-F749-46B8-A104-CBA4A45BF069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2559-2B61-456E-9B29-C6D427C5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1BF16F-F749-46B8-A104-CBA4A45BF069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782559-2B61-456E-9B29-C6D427C53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1BF16F-F749-46B8-A104-CBA4A45BF069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782559-2B61-456E-9B29-C6D427C53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1BF16F-F749-46B8-A104-CBA4A45BF069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782559-2B61-456E-9B29-C6D427C5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modusvivendi.ru/lots/show_photo.php?id=1989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4ygeca.com/alhimia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500042"/>
            <a:ext cx="6172200" cy="24288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Научное химическое общество учащихся </a:t>
            </a:r>
            <a:br>
              <a:rPr lang="ru-RU" sz="3200" b="1" dirty="0" smtClean="0"/>
            </a:br>
            <a:r>
              <a:rPr lang="ru-RU" sz="3200" b="1" dirty="0" smtClean="0"/>
              <a:t>МАОУ «Гимназия №6» </a:t>
            </a:r>
            <a:br>
              <a:rPr lang="ru-RU" sz="3200" b="1" dirty="0" smtClean="0"/>
            </a:br>
            <a:r>
              <a:rPr lang="ru-RU" sz="3200" b="1" dirty="0" smtClean="0"/>
              <a:t>г. Губкина </a:t>
            </a:r>
            <a:br>
              <a:rPr lang="ru-RU" sz="3200" b="1" dirty="0" smtClean="0"/>
            </a:br>
            <a:r>
              <a:rPr lang="ru-RU" sz="3200" b="1" dirty="0" smtClean="0"/>
              <a:t>Белгородской области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286000" y="5929330"/>
            <a:ext cx="6172200" cy="4524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2012-2013 учебный год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3214686"/>
            <a:ext cx="6572264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indent="-338138" algn="ctr">
              <a:lnSpc>
                <a:spcPct val="90000"/>
              </a:lnSpc>
              <a:spcBef>
                <a:spcPts val="450"/>
              </a:spcBef>
              <a:buClr>
                <a:srgbClr val="FFCC66"/>
              </a:buClr>
              <a:buFont typeface="Wingdings" pitchFamily="2" charset="2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Р</a:t>
            </a:r>
            <a:r>
              <a:rPr lang="en-GB" sz="2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уководитель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: учитель химии</a:t>
            </a:r>
          </a:p>
          <a:p>
            <a:pPr marL="338138" indent="-338138" algn="ctr">
              <a:lnSpc>
                <a:spcPct val="90000"/>
              </a:lnSpc>
              <a:spcBef>
                <a:spcPts val="450"/>
              </a:spcBef>
              <a:buClr>
                <a:srgbClr val="FFCC66"/>
              </a:buClr>
              <a:buFont typeface="Wingdings" pitchFamily="2" charset="2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МАОУ «Гимназия №6»</a:t>
            </a: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:</a:t>
            </a:r>
          </a:p>
          <a:p>
            <a:pPr marL="338138" indent="-338138" algn="ctr">
              <a:lnSpc>
                <a:spcPct val="90000"/>
              </a:lnSpc>
              <a:spcBef>
                <a:spcPts val="450"/>
              </a:spcBef>
              <a:buClr>
                <a:srgbClr val="FFCC66"/>
              </a:buClr>
              <a:buFont typeface="Wingdings" pitchFamily="2" charset="2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</a:t>
            </a:r>
            <a:r>
              <a:rPr lang="en-GB" sz="2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Почекаева</a:t>
            </a: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GB" sz="2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Елена</a:t>
            </a: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GB" sz="2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Витальевна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857760"/>
            <a:ext cx="5857916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indent="-338138" algn="ctr">
              <a:lnSpc>
                <a:spcPct val="100000"/>
              </a:lnSpc>
              <a:spcBef>
                <a:spcPts val="450"/>
              </a:spcBef>
              <a:buClr>
                <a:srgbClr val="FFCC66"/>
              </a:buClr>
              <a:buFont typeface="Wingdings" pitchFamily="2" charset="2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Президент</a:t>
            </a:r>
            <a:r>
              <a:rPr lang="en-GB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научного </a:t>
            </a:r>
            <a:r>
              <a:rPr lang="en-GB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химического</a:t>
            </a:r>
            <a:r>
              <a:rPr lang="en-GB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GB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общества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учащихся МАОУ «Гимназия №6»</a:t>
            </a:r>
            <a:r>
              <a:rPr lang="en-GB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: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38138" indent="-338138" algn="ctr">
              <a:lnSpc>
                <a:spcPct val="100000"/>
              </a:lnSpc>
              <a:spcBef>
                <a:spcPts val="450"/>
              </a:spcBef>
              <a:buClr>
                <a:srgbClr val="FFCC66"/>
              </a:buClr>
              <a:buFont typeface="Wingdings" pitchFamily="2" charset="2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Осипова Виктория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GB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(1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1</a:t>
            </a:r>
            <a:r>
              <a:rPr lang="en-GB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«А» </a:t>
            </a:r>
            <a:r>
              <a:rPr lang="en-GB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класс</a:t>
            </a:r>
            <a:r>
              <a:rPr lang="en-GB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)</a:t>
            </a:r>
            <a:endParaRPr lang="en-GB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84182"/>
          </a:xfrm>
        </p:spPr>
        <p:txBody>
          <a:bodyPr>
            <a:normAutofit/>
          </a:bodyPr>
          <a:lstStyle/>
          <a:p>
            <a:pPr algn="ctr"/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sz="quarter" idx="2"/>
          </p:nvPr>
        </p:nvSpPr>
        <p:spPr>
          <a:xfrm>
            <a:off x="457200" y="3786190"/>
            <a:ext cx="3657600" cy="246221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- экологическое,</a:t>
            </a:r>
          </a:p>
          <a:p>
            <a:r>
              <a:rPr lang="ru-RU" dirty="0" smtClean="0"/>
              <a:t>- естественнонаучное,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здоровьесберегающее</a:t>
            </a:r>
            <a:r>
              <a:rPr lang="ru-RU" dirty="0" smtClean="0"/>
              <a:t>, </a:t>
            </a:r>
          </a:p>
          <a:p>
            <a:r>
              <a:rPr lang="ru-RU" dirty="0" smtClean="0"/>
              <a:t>- гуманитарное (литература, историко-искусствоведческие знания в интеграции с химией для классов социально-гуманитарного профиля)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928670"/>
            <a:ext cx="3657600" cy="2786082"/>
          </a:xfrm>
        </p:spPr>
        <p:txBody>
          <a:bodyPr/>
          <a:lstStyle/>
          <a:p>
            <a:r>
              <a:rPr lang="ru-RU" dirty="0" smtClean="0"/>
              <a:t>В рамках научного химического общества реализуется 4 основных направления проектно-исследовательской деятельности: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00562" y="1000108"/>
            <a:ext cx="3657600" cy="658368"/>
          </a:xfrm>
        </p:spPr>
        <p:txBody>
          <a:bodyPr/>
          <a:lstStyle/>
          <a:p>
            <a:r>
              <a:rPr lang="ru-RU" dirty="0" smtClean="0"/>
              <a:t>Химия как часть мировой культуры</a:t>
            </a:r>
            <a:endParaRPr lang="ru-RU" dirty="0"/>
          </a:p>
        </p:txBody>
      </p:sp>
      <p:pic>
        <p:nvPicPr>
          <p:cNvPr id="8" name="Picture 10" descr="фреск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85926"/>
            <a:ext cx="2557452" cy="1918089"/>
          </a:xfrm>
          <a:prstGeom prst="rect">
            <a:avLst/>
          </a:prstGeom>
          <a:noFill/>
        </p:spPr>
      </p:pic>
      <p:pic>
        <p:nvPicPr>
          <p:cNvPr id="10" name="Picture 15" descr="j02407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000504"/>
            <a:ext cx="1546810" cy="2428892"/>
          </a:xfrm>
          <a:prstGeom prst="rect">
            <a:avLst/>
          </a:prstGeom>
          <a:noFill/>
        </p:spPr>
      </p:pic>
      <p:pic>
        <p:nvPicPr>
          <p:cNvPr id="11" name="Picture 32" descr="is?hJyPLRuwoJrLFMBVBi6S9N8ZV6amgBdIPnTgqexvEH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000504"/>
            <a:ext cx="2219885" cy="2428892"/>
          </a:xfrm>
          <a:prstGeom prst="rect">
            <a:avLst/>
          </a:prstGeom>
          <a:noFill/>
        </p:spPr>
      </p:pic>
      <p:pic>
        <p:nvPicPr>
          <p:cNvPr id="12" name="Picture 30" descr="is?MHnQneXEe3DMiKES61dRk8nBoo4o0uPN2wPgkICzeJI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1785926"/>
            <a:ext cx="1371600" cy="190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01122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Научное химическое общество учащихся</a:t>
            </a:r>
            <a:endParaRPr lang="ru-RU" sz="2400" b="1" dirty="0"/>
          </a:p>
        </p:txBody>
      </p:sp>
      <p:pic>
        <p:nvPicPr>
          <p:cNvPr id="7" name="Picture 3" descr="E:\НХОУ гимназии\cайт гимназии конференция\фото 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9124" y="3786190"/>
            <a:ext cx="3657600" cy="2436603"/>
          </a:xfrm>
          <a:prstGeom prst="rect">
            <a:avLst/>
          </a:prstGeom>
          <a:noFill/>
        </p:spPr>
      </p:pic>
      <p:pic>
        <p:nvPicPr>
          <p:cNvPr id="10" name="Рисунок 9" descr="E:\НХОУ гимназии\cайт гимназии конференция\фото 2.JPG"/>
          <p:cNvPicPr/>
          <p:nvPr/>
        </p:nvPicPr>
        <p:blipFill>
          <a:blip r:embed="rId3" cstate="print"/>
          <a:srcRect t="12963" b="12963"/>
          <a:stretch>
            <a:fillRect/>
          </a:stretch>
        </p:blipFill>
        <p:spPr bwMode="auto">
          <a:xfrm>
            <a:off x="142844" y="1571612"/>
            <a:ext cx="4191209" cy="4689118"/>
          </a:xfrm>
          <a:prstGeom prst="rect">
            <a:avLst/>
          </a:prstGeom>
          <a:noFill/>
          <a:ln w="127000" cap="rnd" cmpd="sng" algn="ctr">
            <a:noFill/>
            <a:prstDash val="solid"/>
          </a:ln>
          <a:effectLst/>
        </p:spPr>
      </p:pic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>
          <a:xfrm>
            <a:off x="4572000" y="428605"/>
            <a:ext cx="3857652" cy="31854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/>
              <a:t>Члены научного химического общества получают опыт систематической творческой деятельности, учатся работать с литературой, составлять план работы на основе критического осмысления литературных данных, формулировать цель и задачи исследования, проводить собственное исследование, оформлять работу, выступать с докладом. </a:t>
            </a:r>
          </a:p>
          <a:p>
            <a:r>
              <a:rPr lang="ru-RU" sz="1400" b="1" dirty="0" smtClean="0"/>
              <a:t>Эти навыки, несомненно, пригодятся в будущем.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5400000">
            <a:off x="3203270" y="3000372"/>
            <a:ext cx="6309360" cy="85725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на благоустройстве территории у памятника погибшим воинам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143240" y="5357826"/>
            <a:ext cx="3008313" cy="1339841"/>
          </a:xfrm>
        </p:spPr>
        <p:txBody>
          <a:bodyPr>
            <a:normAutofit/>
          </a:bodyPr>
          <a:lstStyle/>
          <a:p>
            <a:r>
              <a:rPr lang="ru-RU" b="1" i="1" dirty="0"/>
              <a:t>Члены </a:t>
            </a:r>
            <a:r>
              <a:rPr lang="ru-RU" b="1" i="1" dirty="0" smtClean="0"/>
              <a:t>научного химического общества учащихся: </a:t>
            </a:r>
            <a:r>
              <a:rPr lang="ru-RU" b="1" i="1" dirty="0"/>
              <a:t>(слева направо) Черных </a:t>
            </a:r>
            <a:r>
              <a:rPr lang="ru-RU" b="1" i="1" dirty="0" smtClean="0"/>
              <a:t>Дмитрий,</a:t>
            </a:r>
            <a:r>
              <a:rPr lang="ru-RU" b="1" dirty="0"/>
              <a:t> </a:t>
            </a:r>
            <a:r>
              <a:rPr lang="ru-RU" b="1" i="1" dirty="0" smtClean="0"/>
              <a:t>Шевченко Артем (11 Б класс) </a:t>
            </a:r>
            <a:r>
              <a:rPr lang="ru-RU" b="1" i="1" dirty="0"/>
              <a:t>и руководитель </a:t>
            </a:r>
            <a:r>
              <a:rPr lang="ru-RU" b="1" i="1" dirty="0" err="1"/>
              <a:t>Почекаева</a:t>
            </a:r>
            <a:r>
              <a:rPr lang="ru-RU" b="1" i="1" dirty="0"/>
              <a:t> Е.В. </a:t>
            </a:r>
            <a:r>
              <a:rPr lang="ru-RU" b="1" i="1" dirty="0" smtClean="0"/>
              <a:t>в </a:t>
            </a:r>
            <a:r>
              <a:rPr lang="ru-RU" b="1" i="1" dirty="0"/>
              <a:t>с. Успенка </a:t>
            </a:r>
            <a:r>
              <a:rPr lang="ru-RU" b="1" i="1" dirty="0" err="1"/>
              <a:t>Губкинского</a:t>
            </a:r>
            <a:r>
              <a:rPr lang="ru-RU" b="1" i="1" dirty="0"/>
              <a:t> района</a:t>
            </a:r>
            <a:endParaRPr lang="ru-RU" b="1" dirty="0"/>
          </a:p>
        </p:txBody>
      </p:sp>
      <p:pic>
        <p:nvPicPr>
          <p:cNvPr id="7" name="Содержимое 6" descr="E:\Школьные фотографии и видео\Субботник на родниках апрель 2011\DSC03288.JPG"/>
          <p:cNvPicPr>
            <a:picLocks noGrp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71472" y="142852"/>
            <a:ext cx="40005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58016" y="714356"/>
            <a:ext cx="1785950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Члены НХОУ участвуют в программе «Интеллектуально-творческого потенциала России» по созданию социальных проектов, девиз которого «Сделаем мир лучше!»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7984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Участие членов НХОУ в о Всероссийской Олимпиаде «Созвездие» (г. Королев, Московская область)</a:t>
            </a:r>
            <a:endParaRPr lang="ru-RU" sz="2000" dirty="0"/>
          </a:p>
        </p:txBody>
      </p:sp>
      <p:pic>
        <p:nvPicPr>
          <p:cNvPr id="5123" name="Picture 3" descr="E:\ГРАМОТЫ\Рисунок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2066707"/>
            <a:ext cx="2928958" cy="4176923"/>
          </a:xfrm>
          <a:prstGeom prst="rect">
            <a:avLst/>
          </a:prstGeom>
          <a:noFill/>
        </p:spPr>
      </p:pic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428596" y="1285860"/>
            <a:ext cx="3657600" cy="6583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>
          <a:xfrm>
            <a:off x="4343400" y="1142984"/>
            <a:ext cx="3657600" cy="2000264"/>
          </a:xfrm>
        </p:spPr>
        <p:txBody>
          <a:bodyPr/>
          <a:lstStyle/>
          <a:p>
            <a:pPr algn="ctr"/>
            <a:r>
              <a:rPr lang="ru-RU" dirty="0" err="1" smtClean="0"/>
              <a:t>Золотухина</a:t>
            </a:r>
            <a:r>
              <a:rPr lang="ru-RU" dirty="0" smtClean="0"/>
              <a:t> Татьяна – обладатель президентской премии по поддержке талантливой молодежи</a:t>
            </a:r>
            <a:endParaRPr lang="ru-RU" dirty="0"/>
          </a:p>
        </p:txBody>
      </p:sp>
      <p:pic>
        <p:nvPicPr>
          <p:cNvPr id="5124" name="Picture 4" descr="E:\Школьные фотографии и видео\Фотографии Талантливая молодежь\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357562"/>
            <a:ext cx="4319719" cy="2885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57200" y="3786190"/>
            <a:ext cx="3657600" cy="2714644"/>
          </a:xfrm>
        </p:spPr>
        <p:txBody>
          <a:bodyPr>
            <a:normAutofit fontScale="62500" lnSpcReduction="20000"/>
          </a:bodyPr>
          <a:lstStyle/>
          <a:p>
            <a:pPr marL="338138" indent="-338138">
              <a:lnSpc>
                <a:spcPct val="100000"/>
              </a:lnSpc>
              <a:spcBef>
                <a:spcPts val="450"/>
              </a:spcBef>
              <a:buClr>
                <a:srgbClr val="FFCC66"/>
              </a:buClr>
              <a:buFont typeface="Wingdings" pitchFamily="2" charset="2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1" dirty="0" err="1" smtClean="0"/>
              <a:t>Члены</a:t>
            </a:r>
            <a:r>
              <a:rPr lang="en-GB" b="1" dirty="0" smtClean="0"/>
              <a:t> </a:t>
            </a:r>
            <a:r>
              <a:rPr lang="ru-RU" b="1" dirty="0" smtClean="0"/>
              <a:t>НХОУ</a:t>
            </a:r>
            <a:r>
              <a:rPr lang="en-GB" b="1" dirty="0" smtClean="0"/>
              <a:t>:</a:t>
            </a:r>
          </a:p>
          <a:p>
            <a:pPr marL="338138" indent="-338138">
              <a:lnSpc>
                <a:spcPct val="100000"/>
              </a:lnSpc>
              <a:spcBef>
                <a:spcPts val="450"/>
              </a:spcBef>
              <a:buClr>
                <a:srgbClr val="FFCC66"/>
              </a:buClr>
              <a:buFont typeface="Wingdings" pitchFamily="2" charset="2"/>
              <a:buChar char="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1" dirty="0" err="1" smtClean="0"/>
              <a:t>работают</a:t>
            </a:r>
            <a:r>
              <a:rPr lang="en-GB" b="1" dirty="0" smtClean="0"/>
              <a:t> </a:t>
            </a:r>
            <a:r>
              <a:rPr lang="en-GB" b="1" dirty="0" err="1" smtClean="0"/>
              <a:t>над</a:t>
            </a:r>
            <a:r>
              <a:rPr lang="en-GB" b="1" dirty="0" smtClean="0"/>
              <a:t> </a:t>
            </a:r>
            <a:r>
              <a:rPr lang="en-GB" b="1" dirty="0" err="1" smtClean="0"/>
              <a:t>исследованием</a:t>
            </a:r>
            <a:r>
              <a:rPr lang="en-GB" b="1" dirty="0" smtClean="0"/>
              <a:t> </a:t>
            </a:r>
            <a:r>
              <a:rPr lang="ru-RU" b="1" dirty="0" smtClean="0"/>
              <a:t>экологической </a:t>
            </a:r>
            <a:r>
              <a:rPr lang="en-GB" b="1" dirty="0" err="1" smtClean="0"/>
              <a:t>проблемы</a:t>
            </a:r>
            <a:r>
              <a:rPr lang="en-GB" b="1" dirty="0" smtClean="0"/>
              <a:t> с </a:t>
            </a:r>
            <a:r>
              <a:rPr lang="en-GB" b="1" dirty="0" err="1" smtClean="0"/>
              <a:t>целью</a:t>
            </a:r>
            <a:r>
              <a:rPr lang="en-GB" b="1" dirty="0" smtClean="0"/>
              <a:t> </a:t>
            </a:r>
            <a:r>
              <a:rPr lang="en-GB" b="1" dirty="0" err="1" smtClean="0"/>
              <a:t>научиться</a:t>
            </a:r>
            <a:r>
              <a:rPr lang="en-GB" b="1" dirty="0" smtClean="0"/>
              <a:t> </a:t>
            </a:r>
            <a:r>
              <a:rPr lang="en-GB" b="1" dirty="0" err="1" smtClean="0"/>
              <a:t>оценивать</a:t>
            </a:r>
            <a:r>
              <a:rPr lang="en-GB" b="1" dirty="0" smtClean="0"/>
              <a:t> </a:t>
            </a:r>
            <a:r>
              <a:rPr lang="en-GB" b="1" dirty="0" err="1" smtClean="0"/>
              <a:t>масштабы</a:t>
            </a:r>
            <a:r>
              <a:rPr lang="en-GB" b="1" dirty="0" smtClean="0"/>
              <a:t> </a:t>
            </a:r>
            <a:r>
              <a:rPr lang="en-GB" b="1" dirty="0" err="1" smtClean="0"/>
              <a:t>загрязнения</a:t>
            </a:r>
            <a:r>
              <a:rPr lang="en-GB" b="1" dirty="0" smtClean="0"/>
              <a:t> и </a:t>
            </a:r>
            <a:r>
              <a:rPr lang="en-GB" b="1" dirty="0" err="1" smtClean="0"/>
              <a:t>предвидеть</a:t>
            </a:r>
            <a:r>
              <a:rPr lang="en-GB" b="1" dirty="0" smtClean="0"/>
              <a:t> </a:t>
            </a:r>
            <a:r>
              <a:rPr lang="en-GB" b="1" dirty="0" err="1" smtClean="0"/>
              <a:t>возможные</a:t>
            </a:r>
            <a:r>
              <a:rPr lang="en-GB" b="1" dirty="0" smtClean="0"/>
              <a:t> </a:t>
            </a:r>
            <a:r>
              <a:rPr lang="en-GB" b="1" dirty="0" err="1" smtClean="0"/>
              <a:t>последствия</a:t>
            </a:r>
            <a:r>
              <a:rPr lang="en-GB" b="1" dirty="0" smtClean="0"/>
              <a:t> </a:t>
            </a:r>
            <a:r>
              <a:rPr lang="en-GB" b="1" dirty="0" err="1" smtClean="0"/>
              <a:t>этого</a:t>
            </a:r>
            <a:r>
              <a:rPr lang="en-GB" b="1" dirty="0" smtClean="0"/>
              <a:t> </a:t>
            </a:r>
            <a:r>
              <a:rPr lang="en-GB" b="1" dirty="0" err="1" smtClean="0"/>
              <a:t>явления</a:t>
            </a:r>
            <a:r>
              <a:rPr lang="en-GB" b="1" dirty="0" smtClean="0"/>
              <a:t> </a:t>
            </a:r>
            <a:r>
              <a:rPr lang="en-GB" b="1" dirty="0" err="1" smtClean="0"/>
              <a:t>для</a:t>
            </a:r>
            <a:r>
              <a:rPr lang="en-GB" b="1" dirty="0" smtClean="0"/>
              <a:t> </a:t>
            </a:r>
            <a:r>
              <a:rPr lang="en-GB" b="1" dirty="0" err="1" smtClean="0"/>
              <a:t>природы</a:t>
            </a:r>
            <a:r>
              <a:rPr lang="en-GB" b="1" dirty="0" smtClean="0"/>
              <a:t> и </a:t>
            </a:r>
            <a:r>
              <a:rPr lang="en-GB" b="1" dirty="0" err="1" smtClean="0"/>
              <a:t>человека</a:t>
            </a:r>
            <a:r>
              <a:rPr lang="en-GB" b="1" dirty="0" smtClean="0"/>
              <a:t>. </a:t>
            </a:r>
          </a:p>
          <a:p>
            <a:pPr marL="338138" indent="-338138">
              <a:lnSpc>
                <a:spcPct val="100000"/>
              </a:lnSpc>
              <a:spcBef>
                <a:spcPts val="450"/>
              </a:spcBef>
              <a:buClr>
                <a:srgbClr val="FFCC66"/>
              </a:buClr>
              <a:buFont typeface="Wingdings" pitchFamily="2" charset="2"/>
              <a:buChar char="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1" dirty="0" err="1" smtClean="0"/>
              <a:t>Выступают</a:t>
            </a:r>
            <a:r>
              <a:rPr lang="en-GB" b="1" dirty="0" smtClean="0"/>
              <a:t> </a:t>
            </a:r>
            <a:r>
              <a:rPr lang="en-GB" b="1" dirty="0" err="1" smtClean="0"/>
              <a:t>на</a:t>
            </a:r>
            <a:r>
              <a:rPr lang="en-GB" b="1" dirty="0" smtClean="0"/>
              <a:t> </a:t>
            </a:r>
            <a:r>
              <a:rPr lang="en-GB" b="1" dirty="0" err="1" smtClean="0"/>
              <a:t>научно-практических</a:t>
            </a:r>
            <a:r>
              <a:rPr lang="en-GB" b="1" dirty="0" smtClean="0"/>
              <a:t> </a:t>
            </a:r>
            <a:r>
              <a:rPr lang="en-GB" b="1" dirty="0" err="1" smtClean="0"/>
              <a:t>конференциях</a:t>
            </a:r>
            <a:r>
              <a:rPr lang="en-GB" b="1" dirty="0" smtClean="0"/>
              <a:t> </a:t>
            </a:r>
            <a:r>
              <a:rPr lang="en-GB" b="1" dirty="0" err="1" smtClean="0"/>
              <a:t>муниципального</a:t>
            </a:r>
            <a:r>
              <a:rPr lang="en-GB" b="1" dirty="0" smtClean="0"/>
              <a:t>, </a:t>
            </a:r>
            <a:r>
              <a:rPr lang="en-GB" b="1" dirty="0" err="1" smtClean="0"/>
              <a:t>областного</a:t>
            </a:r>
            <a:r>
              <a:rPr lang="en-GB" b="1" dirty="0" smtClean="0"/>
              <a:t> и </a:t>
            </a:r>
            <a:r>
              <a:rPr lang="en-GB" b="1" dirty="0" err="1" smtClean="0"/>
              <a:t>Всероссийского</a:t>
            </a:r>
            <a:r>
              <a:rPr lang="en-GB" b="1" dirty="0" smtClean="0"/>
              <a:t> </a:t>
            </a:r>
            <a:r>
              <a:rPr lang="en-GB" b="1" dirty="0" err="1" smtClean="0"/>
              <a:t>уровня</a:t>
            </a:r>
            <a:r>
              <a:rPr lang="en-GB" b="1" dirty="0" smtClean="0"/>
              <a:t>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>
          <a:xfrm>
            <a:off x="357158" y="1142984"/>
            <a:ext cx="3929090" cy="2428892"/>
          </a:xfrm>
        </p:spPr>
        <p:txBody>
          <a:bodyPr/>
          <a:lstStyle/>
          <a:p>
            <a:pPr marL="338138" indent="-338138" algn="ctr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Химия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одна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наук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pPr marL="338138" indent="-338138" algn="ctr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которая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может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сказать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уверенностью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pPr marL="338138" indent="-338138" algn="ctr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«В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экологических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бедах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свалившихся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человечество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виновата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химия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pPr marL="338138" indent="-338138" algn="ctr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люди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плохо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ее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знающие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».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9388" y="3581400"/>
            <a:ext cx="4752975" cy="2776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100000"/>
              </a:lnSpc>
              <a:spcBef>
                <a:spcPts val="450"/>
              </a:spcBef>
              <a:buClr>
                <a:srgbClr val="FFCC66"/>
              </a:buClr>
              <a:buFont typeface="Wingdings" pitchFamily="2" charset="2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1600" dirty="0">
                <a:latin typeface="Tahoma" pitchFamily="34" charset="0"/>
              </a:rPr>
              <a:t>        </a:t>
            </a:r>
            <a:endParaRPr lang="en-GB" sz="1600" b="1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786190"/>
            <a:ext cx="3570316" cy="22153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94137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Участие членов НХОУ в практической деятельности </a:t>
            </a:r>
            <a:br>
              <a:rPr lang="ru-RU" sz="1800" b="1" dirty="0" smtClean="0"/>
            </a:br>
            <a:r>
              <a:rPr lang="ru-RU" sz="1800" b="1" dirty="0" smtClean="0"/>
              <a:t>по исследованию экологических проблем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14" name="Picture 3" descr="F:\IMG_3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000108"/>
            <a:ext cx="3750496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14290"/>
            <a:ext cx="450059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Участие членов НХОУ во Всероссийских конкурсах</a:t>
            </a:r>
            <a:endParaRPr lang="ru-RU" sz="2400" dirty="0"/>
          </a:p>
        </p:txBody>
      </p:sp>
      <p:pic>
        <p:nvPicPr>
          <p:cNvPr id="5" name="Picture 2" descr="F:\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619635" cy="2189163"/>
          </a:xfrm>
          <a:prstGeom prst="rect">
            <a:avLst/>
          </a:prstGeom>
          <a:noFill/>
        </p:spPr>
      </p:pic>
      <p:pic>
        <p:nvPicPr>
          <p:cNvPr id="7" name="Рисунок 6" descr="C:\Documents and Settings\Elena\Мои документы\Мои рисунки\Мои сканированные изображения\2012-06 (июн)\сканирование00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785926"/>
            <a:ext cx="2589246" cy="174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Elena\Мои документы\Мои рисунки\Мои сканированные изображения\2012-06 (июн)\сканирование00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28604"/>
            <a:ext cx="17145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Elena\Мои документы\Мои рисунки\Мои сканированные изображения\2012-06 (июн)\сканирование00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142984"/>
            <a:ext cx="1643074" cy="244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Elena\Мои документы\Мои рисунки\Мои сканированные изображения\2012-06 (июн)\сканирование000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714752"/>
            <a:ext cx="19238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Elena\Мои документы\Мои рисунки\Мои сканированные изображения\2012-06 (июн)\сканирование000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3714752"/>
            <a:ext cx="1901445" cy="276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Elena\Мои документы\Мои рисунки\Мои сканированные изображения\2012-06 (июн)\сканирование000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714752"/>
            <a:ext cx="192882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Elena\Мои документы\Мои рисунки\Мои сканированные изображения\2012-06 (июн)\сканирование000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3714752"/>
            <a:ext cx="19288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Elena\Мои документы\Мои рисунки\Мои сканированные изображения\2012-05 (май)\сканирование000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286256"/>
            <a:ext cx="3069529" cy="2182814"/>
          </a:xfrm>
          <a:prstGeom prst="rect">
            <a:avLst/>
          </a:prstGeom>
          <a:noFill/>
        </p:spPr>
      </p:pic>
      <p:pic>
        <p:nvPicPr>
          <p:cNvPr id="10" name="Рисунок 9" descr="C:\Documents and Settings\Elena\Мои документы\Мои рисунки\Мои сканированные изображения\2012-04 (апр)\0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714356"/>
            <a:ext cx="2489199" cy="342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285728"/>
            <a:ext cx="550072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Участие членов НХОУ в Международных и  Всероссийских конкурсах</a:t>
            </a:r>
            <a:endParaRPr lang="ru-RU" sz="2400" dirty="0"/>
          </a:p>
        </p:txBody>
      </p:sp>
      <p:pic>
        <p:nvPicPr>
          <p:cNvPr id="5" name="Рисунок 4" descr="E:\Школьные фотографии и видео\Международный конкурс БГТУ 2012\IMG_3805.jpg"/>
          <p:cNvPicPr/>
          <p:nvPr/>
        </p:nvPicPr>
        <p:blipFill>
          <a:blip r:embed="rId4" cstate="print"/>
          <a:srcRect l="49612"/>
          <a:stretch>
            <a:fillRect/>
          </a:stretch>
        </p:blipFill>
        <p:spPr bwMode="auto">
          <a:xfrm>
            <a:off x="428596" y="1785926"/>
            <a:ext cx="299123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Elena\Мои документы\Мои рисунки\Мои сканированные изображения\2012-04 (апр)\0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714488"/>
            <a:ext cx="2235068" cy="3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Школьные фотографии и видео\конференция 25 ноября\IMG_78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28654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274638"/>
            <a:ext cx="8286808" cy="122553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Члены НХОУ – </a:t>
            </a:r>
          </a:p>
          <a:p>
            <a:pPr algn="ctr">
              <a:spcBef>
                <a:spcPct val="0"/>
              </a:spcBef>
            </a:pPr>
            <a:r>
              <a:rPr kumimoji="0" lang="ru-RU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участники  международной научно-практической конференции</a:t>
            </a:r>
            <a:br>
              <a:rPr kumimoji="0" lang="ru-RU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solidFill>
                  <a:schemeClr val="tx2"/>
                </a:solidFill>
                <a:latin typeface="+mj-lt"/>
              </a:rPr>
              <a:t>«Интеллектуальный и инновационный потенциал поколений 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chemeClr val="tx2"/>
                </a:solidFill>
                <a:latin typeface="+mj-lt"/>
              </a:rPr>
              <a:t>в развитии местных территориальных сообществ» 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chemeClr val="tx2"/>
                </a:solidFill>
                <a:latin typeface="+mj-lt"/>
              </a:rPr>
              <a:t>20 октября 2011 г.</a:t>
            </a:r>
            <a:endParaRPr lang="ru-RU" sz="16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Победители и призеры олимпиады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по химии 2011-2012 учебный год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500174"/>
            <a:ext cx="5000660" cy="128588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/>
            <a:r>
              <a:rPr lang="ru-RU" sz="3200" b="1" i="1" dirty="0" err="1" smtClean="0"/>
              <a:t>Меренков</a:t>
            </a:r>
            <a:r>
              <a:rPr lang="ru-RU" sz="3200" b="1" i="1" dirty="0" smtClean="0"/>
              <a:t> Александр, 11 класс – призер</a:t>
            </a:r>
          </a:p>
          <a:p>
            <a:pPr algn="ctr"/>
            <a:r>
              <a:rPr lang="ru-RU" sz="3200" b="1" i="1" dirty="0" smtClean="0"/>
              <a:t>Осипова Виктория, 10 класс – призер</a:t>
            </a:r>
          </a:p>
          <a:p>
            <a:pPr algn="ctr"/>
            <a:r>
              <a:rPr lang="ru-RU" sz="3200" b="1" i="1" dirty="0" smtClean="0"/>
              <a:t>Летягина Алина, 9 класс – победитель</a:t>
            </a:r>
          </a:p>
          <a:p>
            <a:pPr algn="ctr"/>
            <a:r>
              <a:rPr lang="ru-RU" sz="3200" b="1" i="1" dirty="0" err="1" smtClean="0"/>
              <a:t>Винюков</a:t>
            </a:r>
            <a:r>
              <a:rPr lang="ru-RU" sz="3200" b="1" i="1" dirty="0" smtClean="0"/>
              <a:t> Всеволод, 8 класс - призер </a:t>
            </a:r>
            <a:endParaRPr lang="ru-RU" sz="3200" dirty="0" smtClean="0"/>
          </a:p>
        </p:txBody>
      </p:sp>
      <p:pic>
        <p:nvPicPr>
          <p:cNvPr id="4" name="Рисунок 3" descr="C:\Documents and Settings\Elena\Мои документы\Мои рисунки\Изображение\Изображение 0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928934"/>
            <a:ext cx="1857388" cy="256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Elena\Мои документы\Мои рисунки\Изображение\Изображение 0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286124"/>
            <a:ext cx="192882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Elena\Мои документы\Мои рисунки\Изображение\Изображение 0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286124"/>
            <a:ext cx="1928826" cy="266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Elena\Мои документы\Мои рисунки\Мои сканированные изображения\2012-05 (май)\сканирование00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857496"/>
            <a:ext cx="1857388" cy="264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72074"/>
            <a:ext cx="6643718" cy="1571636"/>
          </a:xfrm>
        </p:spPr>
        <p:txBody>
          <a:bodyPr>
            <a:normAutofit fontScale="92500"/>
          </a:bodyPr>
          <a:lstStyle/>
          <a:p>
            <a:pPr lvl="0" indent="179388" algn="ctr" fontAlgn="base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11413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в НХОУ расширяет знания учащихся о прикладных разделах химии и различных профессиях, связанных с химией, что способствует осознанному выбору будущей специальности.</a:t>
            </a: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indent="179388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11413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самое главное — работать в научном  химическом обществе просто интересно и учителю, и его ученикам.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D:\Еще документы\Фото Неделя химии\100OLYMP\P30900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14290"/>
            <a:ext cx="6429388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500034" y="5000636"/>
            <a:ext cx="7643813" cy="15684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 smtClean="0"/>
              <a:t>Научное химическое общество учащихся – добровольное объединение учащихся, которые стремятся совершенствовать свои знания в области химии во внеурочное время под руководством учителя химии. </a:t>
            </a:r>
          </a:p>
          <a:p>
            <a:endParaRPr lang="ru-RU" dirty="0"/>
          </a:p>
        </p:txBody>
      </p:sp>
      <p:pic>
        <p:nvPicPr>
          <p:cNvPr id="9" name="Рисунок 8" descr="C:\Documents and Settings\Elena\Мои документы\Мои рисунки\Изображение\Изображение 0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85728"/>
            <a:ext cx="664373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5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144526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285728"/>
            <a:ext cx="61722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Права и обязанности членов Научного химического общества учащихся: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286000" y="2000240"/>
            <a:ext cx="6172200" cy="4374682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>        </a:t>
            </a:r>
            <a:r>
              <a:rPr lang="ru-RU" b="1" dirty="0" smtClean="0"/>
              <a:t>Членами химического общества могут быть учащиеся, проявившие свои знания по предмету химии не ниже оценки «хорошо», склонные к науке и проявившие интерес к предмету химии;</a:t>
            </a:r>
          </a:p>
          <a:p>
            <a:pPr algn="just"/>
            <a:r>
              <a:rPr lang="ru-RU" b="1" dirty="0" smtClean="0"/>
              <a:t>         Члены химического общества обязаны активно работать в группах, организациях, участвовать в мероприятиях, самостоятельно углублять свои знания в области химии, быть примером для окружающих.</a:t>
            </a:r>
          </a:p>
          <a:p>
            <a:r>
              <a:rPr lang="ru-RU" b="1" dirty="0" smtClean="0"/>
              <a:t>         Члены химического общества имеют право освещать свои труды на конференциях, в печати, получать аттестацию по итогам своей работы.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ХОУ гимназии\цветок химия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1785926"/>
            <a:ext cx="3297159" cy="4605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6" y="1285860"/>
            <a:ext cx="4029079" cy="507209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развитие умственных способностей </a:t>
            </a:r>
            <a:r>
              <a:rPr lang="ru-RU" sz="2500" b="1" dirty="0" smtClean="0"/>
              <a:t>учащихся и расширение их кругозора;</a:t>
            </a:r>
          </a:p>
          <a:p>
            <a:r>
              <a:rPr lang="ru-RU" sz="2500" b="1" dirty="0" smtClean="0"/>
              <a:t>развитие стремления к духовному и нравственному совершенству;</a:t>
            </a:r>
          </a:p>
          <a:p>
            <a:r>
              <a:rPr lang="ru-RU" sz="2500" b="1" dirty="0" smtClean="0"/>
              <a:t> формирование умений поисковой деятельности, работы с литературными источниками и другими видами информаций;</a:t>
            </a:r>
          </a:p>
          <a:p>
            <a:r>
              <a:rPr lang="ru-RU" sz="2500" b="1" dirty="0" smtClean="0"/>
              <a:t>укрепление химических знаний через исследовательские формы работы;</a:t>
            </a:r>
          </a:p>
          <a:p>
            <a:r>
              <a:rPr lang="ru-RU" sz="2500" b="1" dirty="0" smtClean="0"/>
              <a:t>воспитание нравственности через соприкосновение с духовными ценностями человека.</a:t>
            </a:r>
          </a:p>
          <a:p>
            <a:r>
              <a:rPr lang="ru-RU" sz="2500" b="1" dirty="0" smtClean="0"/>
              <a:t>воспитание коллективизма и осознание неповторимости каждого человека;</a:t>
            </a:r>
          </a:p>
          <a:p>
            <a:r>
              <a:rPr lang="ru-RU" sz="2500" b="1" dirty="0" smtClean="0"/>
              <a:t> содействие интеллектуальному развитию учащихся;</a:t>
            </a:r>
          </a:p>
          <a:p>
            <a:r>
              <a:rPr lang="ru-RU" sz="2500" b="1" dirty="0" smtClean="0"/>
              <a:t>раскрытие способностей одаренных учащихся.</a:t>
            </a:r>
          </a:p>
          <a:p>
            <a:r>
              <a:rPr lang="ru-RU" sz="2500" b="1" dirty="0" smtClean="0"/>
              <a:t>приобретение умения и навыков научно-исследовательской, экспериментальной деятельности.</a:t>
            </a:r>
          </a:p>
          <a:p>
            <a:endParaRPr lang="ru-RU" sz="2500" dirty="0" smtClean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500034" y="285728"/>
            <a:ext cx="3657600" cy="130131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000" b="1" dirty="0" smtClean="0">
                <a:latin typeface="+mj-lt"/>
              </a:rPr>
              <a:t>Цель: развитие и реализация творческого потенциала  интеллектуально одаренных учащихся </a:t>
            </a:r>
            <a:endParaRPr lang="ru-RU" sz="2000" b="1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9124" y="285728"/>
            <a:ext cx="3657600" cy="658368"/>
          </a:xfrm>
        </p:spPr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500042"/>
            <a:ext cx="6172200" cy="8572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Содержание и формы работы: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286000" y="1000108"/>
            <a:ext cx="6500842" cy="2000264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 algn="ctr"/>
            <a:r>
              <a:rPr lang="ru-RU" b="1" dirty="0" smtClean="0"/>
              <a:t>1</a:t>
            </a:r>
            <a:r>
              <a:rPr lang="ru-RU" sz="3300" b="1" dirty="0" smtClean="0"/>
              <a:t>. Индивидуальная работа с учащимися, способными к реализации своих знаний на олимпиадах и творческих конкурсах.</a:t>
            </a:r>
          </a:p>
          <a:p>
            <a:pPr algn="ctr"/>
            <a:r>
              <a:rPr lang="ru-RU" sz="3300" b="1" dirty="0" smtClean="0"/>
              <a:t>2. Групповая и коллективная работа с учениками для проведения внеклассных мероприятий по химии.</a:t>
            </a:r>
          </a:p>
          <a:p>
            <a:pPr algn="ctr"/>
            <a:r>
              <a:rPr lang="ru-RU" sz="3300" b="1" dirty="0" smtClean="0"/>
              <a:t>3. Деятельность учащихся по созданию исследовательских проектов и их защита на научно-практических конференциях</a:t>
            </a:r>
          </a:p>
          <a:p>
            <a:pPr algn="ctr"/>
            <a:r>
              <a:rPr lang="ru-RU" sz="3300" b="1" dirty="0" smtClean="0"/>
              <a:t>4. Участие в интеллектуальных  конкурсах по развитию творческих способностей. </a:t>
            </a:r>
          </a:p>
          <a:p>
            <a:pPr algn="ctr"/>
            <a:r>
              <a:rPr lang="ru-RU" sz="3300" b="1" i="1" dirty="0" smtClean="0"/>
              <a:t> </a:t>
            </a:r>
            <a:endParaRPr lang="ru-RU" sz="3300" b="1" dirty="0" smtClean="0"/>
          </a:p>
          <a:p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500298" y="3000372"/>
            <a:ext cx="6357982" cy="324802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Научное химическое общество учащихся представляет собой творческую лабораторию, где каждый выбирает себе занятие по интересам.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Выступая в тесной взаимосвязи с уроком, организация работы в рамках научного общества открывает учащимся мир во всем ее многообразии и решает проблему творческого развития интеллектуально одаренных школьников.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Научное химическое общество учащихся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43702" y="274320"/>
            <a:ext cx="2000264" cy="5440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400" b="1" dirty="0" smtClean="0"/>
              <a:t>КЛЯТВА ХИМИКА </a:t>
            </a:r>
          </a:p>
          <a:p>
            <a:pPr algn="ctr"/>
            <a:r>
              <a:rPr lang="ru-RU" sz="1100" b="1" dirty="0" smtClean="0"/>
              <a:t>Принимая с глубокой признательностью даруемые мне знания</a:t>
            </a:r>
          </a:p>
          <a:p>
            <a:pPr algn="ctr"/>
            <a:r>
              <a:rPr lang="ru-RU" sz="1100" b="1" dirty="0" smtClean="0"/>
              <a:t>И постигая тайны химической науки,</a:t>
            </a:r>
          </a:p>
          <a:p>
            <a:pPr algn="ctr"/>
            <a:r>
              <a:rPr lang="ru-RU" sz="1100" b="1" dirty="0" smtClean="0"/>
              <a:t>Клянусь именами Михаила Васильевича Ломоносова, Дмитрия Ивановича Менделеева, Александра Михайловича Бутлерова</a:t>
            </a:r>
          </a:p>
          <a:p>
            <a:pPr algn="ctr"/>
            <a:r>
              <a:rPr lang="ru-RU" sz="1100" b="1" dirty="0" smtClean="0"/>
              <a:t>И всех наших Учителей: в течение всей жизни не омрачать чести химического братства, в которое ныне вступаю, не использовать свои знания во вред Человеку, Природе, Отечеству и воспитавшей меня </a:t>
            </a:r>
            <a:r>
              <a:rPr lang="ru-RU" sz="1100" b="1" dirty="0" err="1" smtClean="0"/>
              <a:t>Alma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mater</a:t>
            </a:r>
            <a:r>
              <a:rPr lang="ru-RU" sz="1100" b="1" dirty="0" smtClean="0"/>
              <a:t>.</a:t>
            </a:r>
          </a:p>
          <a:p>
            <a:pPr algn="ctr"/>
            <a:r>
              <a:rPr lang="ru-RU" b="1" dirty="0" smtClean="0"/>
              <a:t>Клянусь!</a:t>
            </a:r>
            <a:endParaRPr lang="ru-RU" dirty="0" smtClean="0"/>
          </a:p>
          <a:p>
            <a:pPr algn="ctr"/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4400" b="1" dirty="0" smtClean="0"/>
              <a:t>Гимн химиков</a:t>
            </a:r>
          </a:p>
          <a:p>
            <a:pPr algn="ctr"/>
            <a:r>
              <a:rPr lang="ru-RU" b="1" dirty="0" smtClean="0"/>
              <a:t> </a:t>
            </a:r>
            <a:endParaRPr lang="ru-RU" dirty="0" smtClean="0"/>
          </a:p>
          <a:p>
            <a:pPr algn="ctr"/>
            <a:r>
              <a:rPr lang="ru-RU" b="1" dirty="0" smtClean="0"/>
              <a:t>1. Химия – слово прекрасное,</a:t>
            </a:r>
            <a:endParaRPr lang="ru-RU" dirty="0" smtClean="0"/>
          </a:p>
          <a:p>
            <a:pPr algn="ctr"/>
            <a:r>
              <a:rPr lang="ru-RU" b="1" dirty="0" smtClean="0"/>
              <a:t>Может волшебное: химия.</a:t>
            </a:r>
            <a:endParaRPr lang="ru-RU" dirty="0" smtClean="0"/>
          </a:p>
          <a:p>
            <a:pPr algn="ctr"/>
            <a:r>
              <a:rPr lang="ru-RU" b="1" dirty="0" smtClean="0"/>
              <a:t>Петь даже хочется</a:t>
            </a:r>
            <a:endParaRPr lang="ru-RU" dirty="0" smtClean="0"/>
          </a:p>
          <a:p>
            <a:pPr algn="ctr"/>
            <a:r>
              <a:rPr lang="ru-RU" b="1" dirty="0" smtClean="0"/>
              <a:t>Что-то душевное, химия.</a:t>
            </a:r>
            <a:endParaRPr lang="ru-RU" dirty="0" smtClean="0"/>
          </a:p>
          <a:p>
            <a:pPr algn="ctr"/>
            <a:r>
              <a:rPr lang="ru-RU" b="1" dirty="0" smtClean="0"/>
              <a:t>Гипохлориты, вода и оксиды – химия, химия, химия!</a:t>
            </a:r>
            <a:endParaRPr lang="ru-RU" dirty="0" smtClean="0"/>
          </a:p>
          <a:p>
            <a:pPr algn="ctr"/>
            <a:r>
              <a:rPr lang="ru-RU" b="1" dirty="0" smtClean="0"/>
              <a:t>2. Химия – нету на свете</a:t>
            </a:r>
            <a:endParaRPr lang="ru-RU" dirty="0" smtClean="0"/>
          </a:p>
          <a:p>
            <a:pPr algn="ctr"/>
            <a:r>
              <a:rPr lang="ru-RU" b="1" dirty="0" smtClean="0"/>
              <a:t>Прекрасней науки – химия,</a:t>
            </a:r>
            <a:endParaRPr lang="ru-RU" dirty="0" smtClean="0"/>
          </a:p>
          <a:p>
            <a:pPr algn="ctr"/>
            <a:r>
              <a:rPr lang="ru-RU" b="1" dirty="0" smtClean="0"/>
              <a:t>С нею готов я терпеть даже муки – химия.</a:t>
            </a:r>
            <a:endParaRPr lang="ru-RU" dirty="0" smtClean="0"/>
          </a:p>
          <a:p>
            <a:pPr algn="ctr"/>
            <a:r>
              <a:rPr lang="ru-RU" b="1" dirty="0" smtClean="0"/>
              <a:t>Может разрушить,</a:t>
            </a:r>
            <a:endParaRPr lang="ru-RU" dirty="0" smtClean="0"/>
          </a:p>
          <a:p>
            <a:pPr algn="ctr"/>
            <a:r>
              <a:rPr lang="ru-RU" b="1" dirty="0" smtClean="0"/>
              <a:t>А может построить – химия, химия, химия!</a:t>
            </a:r>
            <a:endParaRPr lang="ru-RU" dirty="0" smtClean="0"/>
          </a:p>
          <a:p>
            <a:pPr algn="ctr"/>
            <a:r>
              <a:rPr lang="ru-RU" b="1" dirty="0" smtClean="0"/>
              <a:t>3. Химия – везде и повсюду тебя мы находим – химия.</a:t>
            </a:r>
            <a:endParaRPr lang="ru-RU" dirty="0" smtClean="0"/>
          </a:p>
          <a:p>
            <a:pPr algn="ctr"/>
            <a:r>
              <a:rPr lang="ru-RU" b="1" dirty="0" smtClean="0"/>
              <a:t>В тряпках  и в каше,</a:t>
            </a:r>
            <a:endParaRPr lang="ru-RU" dirty="0" smtClean="0"/>
          </a:p>
          <a:p>
            <a:pPr algn="ctr"/>
            <a:r>
              <a:rPr lang="ru-RU" b="1" dirty="0" smtClean="0"/>
              <a:t>А также в природе – химия.</a:t>
            </a:r>
            <a:endParaRPr lang="ru-RU" dirty="0" smtClean="0"/>
          </a:p>
          <a:p>
            <a:pPr algn="ctr"/>
            <a:r>
              <a:rPr lang="ru-RU" b="1" dirty="0" smtClean="0"/>
              <a:t>Жизнь без тебя,</a:t>
            </a:r>
            <a:endParaRPr lang="ru-RU" dirty="0" smtClean="0"/>
          </a:p>
          <a:p>
            <a:pPr algn="ctr"/>
            <a:r>
              <a:rPr lang="ru-RU" b="1" dirty="0" smtClean="0"/>
              <a:t>Что костер без огня – химия, химия, химия!</a:t>
            </a:r>
            <a:endParaRPr lang="ru-RU" dirty="0" smtClean="0"/>
          </a:p>
          <a:p>
            <a:pPr algn="ctr"/>
            <a:r>
              <a:rPr lang="ru-RU" b="1" dirty="0" smtClean="0"/>
              <a:t>Припев: Буду я правила эти учить,</a:t>
            </a:r>
            <a:endParaRPr lang="ru-RU" dirty="0" smtClean="0"/>
          </a:p>
          <a:p>
            <a:pPr algn="ctr"/>
            <a:r>
              <a:rPr lang="ru-RU" b="1" dirty="0" smtClean="0"/>
              <a:t>И, возможно, я стану умен!</a:t>
            </a:r>
            <a:endParaRPr lang="ru-RU" dirty="0" smtClean="0"/>
          </a:p>
          <a:p>
            <a:pPr algn="ctr"/>
            <a:r>
              <a:rPr lang="ru-RU" b="1" dirty="0" smtClean="0"/>
              <a:t>Может быть, даже открою какой-то закон!</a:t>
            </a:r>
            <a:endParaRPr lang="ru-RU" dirty="0" smtClean="0"/>
          </a:p>
          <a:p>
            <a:pPr algn="ctr"/>
            <a:r>
              <a:rPr lang="ru-RU" b="1" dirty="0" smtClean="0"/>
              <a:t>С ней навсегда жизнь свою я свяжу,</a:t>
            </a:r>
            <a:endParaRPr lang="ru-RU" dirty="0" smtClean="0"/>
          </a:p>
          <a:p>
            <a:pPr algn="ctr"/>
            <a:r>
              <a:rPr lang="ru-RU" b="1" dirty="0" smtClean="0"/>
              <a:t>Потому что милей ее нет!</a:t>
            </a:r>
            <a:endParaRPr lang="ru-RU" dirty="0" smtClean="0"/>
          </a:p>
          <a:p>
            <a:pPr algn="ctr"/>
            <a:r>
              <a:rPr lang="ru-RU" b="1" dirty="0" smtClean="0"/>
              <a:t>Пусть будут эти слова</a:t>
            </a:r>
            <a:endParaRPr lang="ru-RU" dirty="0" smtClean="0"/>
          </a:p>
          <a:p>
            <a:pPr algn="ctr"/>
            <a:r>
              <a:rPr lang="ru-RU" b="1" dirty="0" smtClean="0"/>
              <a:t>Как священный обет! Химия!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85729"/>
            <a:ext cx="7972452" cy="92869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Система работы с учащимися в научном химическом обществе учащихся включает четыре основных блока: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3925888" cy="235745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«Образовательный блок»</a:t>
            </a:r>
            <a:r>
              <a:rPr lang="ru-RU" dirty="0" smtClean="0"/>
              <a:t> представлен курсом теоретической и практической части по химии, решением олимпиадных задач, выполнением заданий Единого государственного экзамена и Государственной итоговой аттестации по химии.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1357298"/>
            <a:ext cx="3927475" cy="250033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«Развивающий блок»</a:t>
            </a:r>
            <a:r>
              <a:rPr lang="ru-RU" sz="1600" dirty="0" smtClean="0"/>
              <a:t> представлен теоретическими, познавательными и творческими заданиями, включает работу по организации и проведении мероприятий: тематических вечеров, викторин, конкурсов, экскурсий на химические предприятия, проведение научно - практических конференций. </a:t>
            </a:r>
          </a:p>
          <a:p>
            <a:endParaRPr lang="ru-RU" sz="1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0034" y="4000504"/>
            <a:ext cx="4143404" cy="2041525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«Проектно-исследовательский блок»</a:t>
            </a:r>
            <a:r>
              <a:rPr lang="ru-RU" sz="1600" dirty="0" smtClean="0"/>
              <a:t> представлен исследовательской, экспериментальной и проектной деятельностью, основанной на сотворчестве учителя и учащегося. </a:t>
            </a:r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4000504"/>
            <a:ext cx="3927475" cy="2041525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«Блок индивидуализации»</a:t>
            </a:r>
            <a:r>
              <a:rPr lang="ru-RU" sz="1400" dirty="0" smtClean="0"/>
              <a:t> представлен организованной системой индивидуальной творческой работы и охватывает, прежде всего, учащихся с уже пробудившимся интересом к химии или какой - либо ее отдельной области. Одним из направлений индивидуальной работы является изучение химии на основе прогнозирования и моделирования веществ, явлений и процессов.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8"/>
          <p:cNvSpPr>
            <a:spLocks noChangeArrowheads="1"/>
          </p:cNvSpPr>
          <p:nvPr/>
        </p:nvSpPr>
        <p:spPr bwMode="auto">
          <a:xfrm>
            <a:off x="285720" y="3643314"/>
            <a:ext cx="3094501" cy="8617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16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Монопредметное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исследование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(проводится по какому-то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одному предмету)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292" name="Rectangle 19"/>
          <p:cNvSpPr>
            <a:spLocks noChangeArrowheads="1"/>
          </p:cNvSpPr>
          <p:nvPr/>
        </p:nvSpPr>
        <p:spPr bwMode="auto">
          <a:xfrm>
            <a:off x="5357818" y="3571876"/>
            <a:ext cx="3104119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16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Межпредметное</a:t>
            </a:r>
            <a:r>
              <a:rPr lang="ru-RU" sz="16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исследование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(требует привлечения знаний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разных учебных предметов)</a:t>
            </a:r>
          </a:p>
        </p:txBody>
      </p:sp>
      <p:sp>
        <p:nvSpPr>
          <p:cNvPr id="12293" name="Rectangle 20"/>
          <p:cNvSpPr>
            <a:spLocks noChangeArrowheads="1"/>
          </p:cNvSpPr>
          <p:nvPr/>
        </p:nvSpPr>
        <p:spPr bwMode="auto">
          <a:xfrm>
            <a:off x="1928794" y="5143512"/>
            <a:ext cx="5036892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16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Надпредметное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исследование 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(строится на творчестве учителя и учащегося,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направленное на исследование конкретных проблем,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выходя за рамки учебной программы)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214810" y="1714488"/>
            <a:ext cx="609600" cy="32766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449084">
            <a:off x="6009592" y="1970236"/>
            <a:ext cx="609600" cy="1447161"/>
          </a:xfrm>
          <a:prstGeom prst="downArrow">
            <a:avLst>
              <a:gd name="adj1" fmla="val 50000"/>
              <a:gd name="adj2" fmla="val 5416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224308">
            <a:off x="1946182" y="1966291"/>
            <a:ext cx="609600" cy="1447161"/>
          </a:xfrm>
          <a:prstGeom prst="downArrow">
            <a:avLst>
              <a:gd name="adj1" fmla="val 50000"/>
              <a:gd name="adj2" fmla="val 5416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571472" y="1071546"/>
            <a:ext cx="7921180" cy="56263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 исследовательской деятельности учащихся</a:t>
            </a:r>
            <a:endParaRPr lang="ru-RU" sz="20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928662" y="214290"/>
            <a:ext cx="7429552" cy="714379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Приоритетным видом деятельности учащихся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работе научного химического общества является проектно-исследовательская деятельность в различных аспектах ее применения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 idx="4294967295"/>
          </p:nvPr>
        </p:nvSpPr>
        <p:spPr>
          <a:xfrm>
            <a:off x="760413" y="357165"/>
            <a:ext cx="7812115" cy="714381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Исследовательская деятельность </a:t>
            </a:r>
            <a:br>
              <a:rPr lang="ru-RU" sz="2400" b="1" i="1" dirty="0" smtClean="0"/>
            </a:br>
            <a:r>
              <a:rPr lang="ru-RU" sz="2400" b="1" i="1" dirty="0" smtClean="0"/>
              <a:t>в научном химическом обществе  учащихся</a:t>
            </a:r>
            <a:endParaRPr lang="ru-RU" sz="2400" b="1" i="1" dirty="0"/>
          </a:p>
        </p:txBody>
      </p:sp>
      <p:pic>
        <p:nvPicPr>
          <p:cNvPr id="11" name="Рисунок 10" descr="E:\Школьные фотографии и видео\IMG_12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142984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Школьные фотографии и видео\IMG_12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Школьные фотографии и видео\На сайт Урок\IMG_0639.jpg"/>
          <p:cNvPicPr/>
          <p:nvPr/>
        </p:nvPicPr>
        <p:blipFill>
          <a:blip r:embed="rId4" cstate="print"/>
          <a:srcRect l="35563" r="30739" b="20721"/>
          <a:stretch>
            <a:fillRect/>
          </a:stretch>
        </p:blipFill>
        <p:spPr bwMode="auto">
          <a:xfrm>
            <a:off x="3786182" y="1142984"/>
            <a:ext cx="1858427" cy="339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Школьные фотографии и видео\На сайт гимназии ЧАЙ\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7" y="1142985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\IMG_4317.jpg"/>
          <p:cNvPicPr/>
          <p:nvPr/>
        </p:nvPicPr>
        <p:blipFill>
          <a:blip r:embed="rId6" cstate="print"/>
          <a:srcRect l="29099"/>
          <a:stretch>
            <a:fillRect/>
          </a:stretch>
        </p:blipFill>
        <p:spPr bwMode="auto">
          <a:xfrm>
            <a:off x="5786446" y="3429001"/>
            <a:ext cx="242889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Школьные фотографии и видео\IMG_0790.jpg"/>
          <p:cNvPicPr/>
          <p:nvPr/>
        </p:nvPicPr>
        <p:blipFill>
          <a:blip r:embed="rId7" cstate="print"/>
          <a:srcRect l="15794" r="22302"/>
          <a:stretch>
            <a:fillRect/>
          </a:stretch>
        </p:blipFill>
        <p:spPr bwMode="auto">
          <a:xfrm>
            <a:off x="3714744" y="4572008"/>
            <a:ext cx="2000264" cy="175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441</TotalTime>
  <Words>938</Words>
  <Application>Microsoft Office PowerPoint</Application>
  <PresentationFormat>Экран (4:3)</PresentationFormat>
  <Paragraphs>121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Научное химическое общество учащихся  МАОУ «Гимназия №6»  г. Губкина  Белгородской области</vt:lpstr>
      <vt:lpstr>Слайд 2</vt:lpstr>
      <vt:lpstr>Права и обязанности членов Научного химического общества учащихся: </vt:lpstr>
      <vt:lpstr>Слайд 4</vt:lpstr>
      <vt:lpstr>Содержание и формы работы: </vt:lpstr>
      <vt:lpstr>Научное химическое общество учащихся</vt:lpstr>
      <vt:lpstr>Система работы с учащимися в научном химическом обществе учащихся включает четыре основных блока: </vt:lpstr>
      <vt:lpstr>Слайд 8</vt:lpstr>
      <vt:lpstr>Исследовательская деятельность  в научном химическом обществе  учащихся</vt:lpstr>
      <vt:lpstr>Слайд 10</vt:lpstr>
      <vt:lpstr>Научное химическое общество учащихся</vt:lpstr>
      <vt:lpstr>на благоустройстве территории у памятника погибшим воинам  </vt:lpstr>
      <vt:lpstr>Участие членов НХОУ в о Всероссийской Олимпиаде «Созвездие» (г. Королев, Московская область)</vt:lpstr>
      <vt:lpstr>Участие членов НХОУ в практической деятельности  по исследованию экологических проблем </vt:lpstr>
      <vt:lpstr>Слайд 15</vt:lpstr>
      <vt:lpstr>Слайд 16</vt:lpstr>
      <vt:lpstr>Слайд 17</vt:lpstr>
      <vt:lpstr>Победители и призеры олимпиады по химии 2011-2012 учебный год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Научное химическое общество учащихся МАОУ «Гимназия №6» г. Губкина Белгородской области</dc:title>
  <dc:creator>USER</dc:creator>
  <cp:lastModifiedBy>USER</cp:lastModifiedBy>
  <cp:revision>49</cp:revision>
  <dcterms:created xsi:type="dcterms:W3CDTF">2012-11-17T19:55:01Z</dcterms:created>
  <dcterms:modified xsi:type="dcterms:W3CDTF">2012-11-20T17:34:30Z</dcterms:modified>
</cp:coreProperties>
</file>